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2" r:id="rId1"/>
  </p:sldMasterIdLst>
  <p:handoutMasterIdLst>
    <p:handoutMasterId r:id="rId17"/>
  </p:handoutMasterIdLst>
  <p:sldIdLst>
    <p:sldId id="256" r:id="rId2"/>
    <p:sldId id="290" r:id="rId3"/>
    <p:sldId id="293" r:id="rId4"/>
    <p:sldId id="294" r:id="rId5"/>
    <p:sldId id="291" r:id="rId6"/>
    <p:sldId id="277" r:id="rId7"/>
    <p:sldId id="279" r:id="rId8"/>
    <p:sldId id="282" r:id="rId9"/>
    <p:sldId id="283" r:id="rId10"/>
    <p:sldId id="292" r:id="rId11"/>
    <p:sldId id="295" r:id="rId12"/>
    <p:sldId id="261" r:id="rId13"/>
    <p:sldId id="265" r:id="rId14"/>
    <p:sldId id="272" r:id="rId15"/>
    <p:sldId id="289" r:id="rId16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42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401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986D44-E1D6-42D7-819D-24AEB2BD69CB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5C1D2-FF3B-4689-9E73-5A7E79D05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5960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94F4868-7223-4745-9E2E-ACCCBB12C658}" type="datetimeFigureOut">
              <a:rPr lang="en-GB" smtClean="0"/>
              <a:t>21/01/2014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F818F4E-8FA1-4A3A-92D2-A6C6D8B6877A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4149080"/>
            <a:ext cx="6486757" cy="1270126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Reading with my child: </a:t>
            </a:r>
            <a:br>
              <a:rPr lang="en-GB" sz="3600" b="1" dirty="0" smtClean="0">
                <a:latin typeface="Century Gothic" panose="020B0502020202020204" pitchFamily="34" charset="0"/>
              </a:rPr>
            </a:br>
            <a:r>
              <a:rPr lang="en-GB" sz="3600" b="1" dirty="0" smtClean="0">
                <a:latin typeface="Century Gothic" panose="020B0502020202020204" pitchFamily="34" charset="0"/>
              </a:rPr>
              <a:t>a shared experience.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7203" y="4062992"/>
            <a:ext cx="5712179" cy="1524000"/>
          </a:xfrm>
        </p:spPr>
        <p:txBody>
          <a:bodyPr/>
          <a:lstStyle/>
          <a:p>
            <a:endParaRPr lang="en-GB" dirty="0" smtClean="0"/>
          </a:p>
        </p:txBody>
      </p:sp>
      <p:pic>
        <p:nvPicPr>
          <p:cNvPr id="1026" name="Picture 2" descr="http://media.shelf-awareness.com/theshelf/2012Content/parentChildReading092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21093"/>
            <a:ext cx="2160240" cy="243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fcsn.org/newsline/v32n1/images/famil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92696"/>
            <a:ext cx="238125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femalefirst.co.uk/image-library/square/250/p/parent-and-child-read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21093"/>
            <a:ext cx="2438166" cy="243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09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988840"/>
            <a:ext cx="8352928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entury Gothic" panose="020B0502020202020204" pitchFamily="34" charset="0"/>
              </a:rPr>
              <a:t>My child can read now. </a:t>
            </a:r>
          </a:p>
          <a:p>
            <a:endParaRPr lang="en-GB" sz="2800" dirty="0" smtClean="0">
              <a:latin typeface="Century Gothic" panose="020B0502020202020204" pitchFamily="34" charset="0"/>
            </a:endParaRPr>
          </a:p>
          <a:p>
            <a:endParaRPr lang="en-GB" sz="2800" dirty="0" smtClean="0">
              <a:latin typeface="Century Gothic" panose="020B0502020202020204" pitchFamily="34" charset="0"/>
            </a:endParaRPr>
          </a:p>
          <a:p>
            <a:r>
              <a:rPr lang="en-GB" sz="2800" dirty="0" smtClean="0">
                <a:latin typeface="Century Gothic" panose="020B0502020202020204" pitchFamily="34" charset="0"/>
              </a:rPr>
              <a:t>Why do I need to keep reading with my child?</a:t>
            </a:r>
            <a:endParaRPr lang="en-GB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68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1640" y="692696"/>
            <a:ext cx="68407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Children whose parents frequently read with them in their first year of school are still showing the benefit when they are </a:t>
            </a:r>
            <a:r>
              <a:rPr lang="en-GB" sz="2400" b="1" dirty="0" smtClean="0">
                <a:latin typeface="Century Gothic" panose="020B0502020202020204" pitchFamily="34" charset="0"/>
              </a:rPr>
              <a:t>15.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An Organisation for Economic Co-operation and Development analysis examined the long-term impact of parental support on literacy</a:t>
            </a:r>
            <a:r>
              <a:rPr lang="en-GB" sz="2400" dirty="0" smtClean="0">
                <a:latin typeface="Century Gothic" panose="020B0502020202020204" pitchFamily="34" charset="0"/>
              </a:rPr>
              <a:t>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Discounting social differences, the study found children with early support remained ahead in reading</a:t>
            </a:r>
            <a:r>
              <a:rPr lang="en-GB" sz="2400" dirty="0" smtClean="0">
                <a:latin typeface="Century Gothic" panose="020B0502020202020204" pitchFamily="34" charset="0"/>
              </a:rPr>
              <a:t>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It found a strong link between teenage reading skills and early parental help</a:t>
            </a:r>
            <a:r>
              <a:rPr lang="en-GB" sz="2400" dirty="0" smtClean="0">
                <a:latin typeface="Century Gothic" panose="020B0502020202020204" pitchFamily="34" charset="0"/>
              </a:rPr>
              <a:t>.</a:t>
            </a:r>
            <a:endParaRPr lang="en-GB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05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7624" y="620688"/>
            <a:ext cx="669674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Talking together</a:t>
            </a:r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The OECD analysis, based on teenagers in 14 developed countries, found that active parental involvement at the beginning of school was a significant trigger for developing children's reading skills that would carry through until they were teenagers</a:t>
            </a:r>
            <a:r>
              <a:rPr lang="en-GB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On average, teenagers whose parents had helped with reading at the beginning of school were six months ahead in reading levels at the age of 15</a:t>
            </a:r>
            <a:r>
              <a:rPr lang="en-GB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en-GB" sz="2000" dirty="0" smtClean="0">
              <a:latin typeface="Century Gothic" panose="020B0502020202020204" pitchFamily="34" charset="0"/>
            </a:endParaRPr>
          </a:p>
          <a:p>
            <a:r>
              <a:rPr lang="en-GB" sz="2000" dirty="0" smtClean="0">
                <a:latin typeface="Century Gothic" panose="020B0502020202020204" pitchFamily="34" charset="0"/>
              </a:rPr>
              <a:t>The parents’ own level of education was not a deciding factor.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What was important was that parents read books regularly with their children - such as several times a week - and that they talked about what they were reading together.</a:t>
            </a:r>
          </a:p>
        </p:txBody>
      </p:sp>
    </p:spTree>
    <p:extLst>
      <p:ext uri="{BB962C8B-B14F-4D97-AF65-F5344CB8AC3E}">
        <p14:creationId xmlns:p14="http://schemas.microsoft.com/office/powerpoint/2010/main" val="78963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19672" y="1196752"/>
            <a:ext cx="5976664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entury Gothic" panose="020B0502020202020204" pitchFamily="34" charset="0"/>
              </a:rPr>
              <a:t>Children of parents who take an active interest in their education make greater progress than other children.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91680" y="3501008"/>
            <a:ext cx="583264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In the primary years, family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influences have a more powerful effect on children’s attainment and progress than school factors.</a:t>
            </a:r>
          </a:p>
        </p:txBody>
      </p:sp>
    </p:spTree>
    <p:extLst>
      <p:ext uri="{BB962C8B-B14F-4D97-AF65-F5344CB8AC3E}">
        <p14:creationId xmlns:p14="http://schemas.microsoft.com/office/powerpoint/2010/main" val="70297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5950" y="1268760"/>
            <a:ext cx="6048672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entury Gothic" panose="020B0502020202020204" pitchFamily="34" charset="0"/>
              </a:rPr>
              <a:t>Parental </a:t>
            </a:r>
            <a:r>
              <a:rPr lang="en-GB" sz="2800" dirty="0">
                <a:latin typeface="Century Gothic" panose="020B0502020202020204" pitchFamily="34" charset="0"/>
              </a:rPr>
              <a:t>engagement has a </a:t>
            </a:r>
            <a:r>
              <a:rPr lang="en-GB" sz="2800" dirty="0" smtClean="0">
                <a:latin typeface="Century Gothic" panose="020B0502020202020204" pitchFamily="34" charset="0"/>
              </a:rPr>
              <a:t>significant effect </a:t>
            </a:r>
            <a:r>
              <a:rPr lang="en-GB" sz="2800" dirty="0">
                <a:latin typeface="Century Gothic" panose="020B0502020202020204" pitchFamily="34" charset="0"/>
              </a:rPr>
              <a:t>throughout a child’s school </a:t>
            </a:r>
            <a:r>
              <a:rPr lang="en-GB" sz="2800" dirty="0" smtClean="0">
                <a:latin typeface="Century Gothic" panose="020B0502020202020204" pitchFamily="34" charset="0"/>
              </a:rPr>
              <a:t>years.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52520" y="3284984"/>
            <a:ext cx="6042102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Gains in pupil </a:t>
            </a: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achievement stemming </a:t>
            </a:r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from parental engagement initiatives tend to be permanent.</a:t>
            </a:r>
          </a:p>
        </p:txBody>
      </p:sp>
    </p:spTree>
    <p:extLst>
      <p:ext uri="{BB962C8B-B14F-4D97-AF65-F5344CB8AC3E}">
        <p14:creationId xmlns:p14="http://schemas.microsoft.com/office/powerpoint/2010/main" val="167500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124744"/>
            <a:ext cx="8424936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entury Gothic" panose="020B0502020202020204" pitchFamily="34" charset="0"/>
              </a:rPr>
              <a:t>In </a:t>
            </a:r>
            <a:r>
              <a:rPr lang="en-GB" sz="2800" dirty="0">
                <a:latin typeface="Century Gothic" panose="020B0502020202020204" pitchFamily="34" charset="0"/>
              </a:rPr>
              <a:t>schools with matched </a:t>
            </a:r>
            <a:r>
              <a:rPr lang="en-GB" sz="2800" dirty="0" smtClean="0">
                <a:latin typeface="Century Gothic" panose="020B0502020202020204" pitchFamily="34" charset="0"/>
              </a:rPr>
              <a:t>intakes, those </a:t>
            </a:r>
            <a:r>
              <a:rPr lang="en-GB" sz="2800" dirty="0">
                <a:latin typeface="Century Gothic" panose="020B0502020202020204" pitchFamily="34" charset="0"/>
              </a:rPr>
              <a:t>with strong </a:t>
            </a:r>
            <a:r>
              <a:rPr lang="en-GB" sz="2800" dirty="0" smtClean="0">
                <a:latin typeface="Century Gothic" panose="020B0502020202020204" pitchFamily="34" charset="0"/>
              </a:rPr>
              <a:t>parental engagement </a:t>
            </a:r>
            <a:r>
              <a:rPr lang="en-GB" sz="2800" dirty="0">
                <a:latin typeface="Century Gothic" panose="020B0502020202020204" pitchFamily="34" charset="0"/>
              </a:rPr>
              <a:t>tend to do </a:t>
            </a:r>
            <a:r>
              <a:rPr lang="en-GB" sz="2800" dirty="0" smtClean="0">
                <a:latin typeface="Century Gothic" panose="020B0502020202020204" pitchFamily="34" charset="0"/>
              </a:rPr>
              <a:t>best–</a:t>
            </a:r>
            <a:endParaRPr lang="en-GB" sz="2800" dirty="0">
              <a:latin typeface="Century Gothic" panose="020B0502020202020204" pitchFamily="34" charset="0"/>
            </a:endParaRPr>
          </a:p>
          <a:p>
            <a:r>
              <a:rPr lang="en-GB" sz="2800" dirty="0">
                <a:latin typeface="Century Gothic" panose="020B0502020202020204" pitchFamily="34" charset="0"/>
              </a:rPr>
              <a:t>they have higher attainment </a:t>
            </a:r>
            <a:r>
              <a:rPr lang="en-GB" sz="2800" dirty="0" smtClean="0">
                <a:latin typeface="Century Gothic" panose="020B0502020202020204" pitchFamily="34" charset="0"/>
              </a:rPr>
              <a:t>and fewer </a:t>
            </a:r>
            <a:r>
              <a:rPr lang="en-GB" sz="2800" dirty="0">
                <a:latin typeface="Century Gothic" panose="020B0502020202020204" pitchFamily="34" charset="0"/>
              </a:rPr>
              <a:t>problems with </a:t>
            </a:r>
            <a:r>
              <a:rPr lang="en-GB" sz="2800" dirty="0" smtClean="0">
                <a:latin typeface="Century Gothic" panose="020B0502020202020204" pitchFamily="34" charset="0"/>
              </a:rPr>
              <a:t>behaviour.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5536" y="3369476"/>
            <a:ext cx="8352928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entury Gothic" panose="020B0502020202020204" pitchFamily="34" charset="0"/>
              </a:rPr>
              <a:t>The home-based factors that make the strongest contribution to the child’s achievement in the primary years include the extent of one-to-one interaction between parent and child, and parental involvement in educational activities and outings with their child.</a:t>
            </a:r>
          </a:p>
        </p:txBody>
      </p:sp>
    </p:spTree>
    <p:extLst>
      <p:ext uri="{BB962C8B-B14F-4D97-AF65-F5344CB8AC3E}">
        <p14:creationId xmlns:p14="http://schemas.microsoft.com/office/powerpoint/2010/main" val="199996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1772816"/>
            <a:ext cx="7200800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entury Gothic" panose="020B0502020202020204" pitchFamily="34" charset="0"/>
              </a:rPr>
              <a:t>Reading </a:t>
            </a:r>
            <a:r>
              <a:rPr lang="en-GB" sz="2800" dirty="0">
                <a:latin typeface="Century Gothic" panose="020B0502020202020204" pitchFamily="34" charset="0"/>
              </a:rPr>
              <a:t>achievement is best where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parents engage in activities that </a:t>
            </a:r>
            <a:r>
              <a:rPr lang="en-GB" sz="2800" dirty="0" smtClean="0">
                <a:latin typeface="Century Gothic" panose="020B0502020202020204" pitchFamily="34" charset="0"/>
              </a:rPr>
              <a:t>involve putting </a:t>
            </a:r>
            <a:r>
              <a:rPr lang="en-GB" sz="2800" dirty="0">
                <a:latin typeface="Century Gothic" panose="020B0502020202020204" pitchFamily="34" charset="0"/>
              </a:rPr>
              <a:t>words into broader </a:t>
            </a:r>
            <a:r>
              <a:rPr lang="en-GB" sz="2800" dirty="0" smtClean="0">
                <a:latin typeface="Century Gothic" panose="020B0502020202020204" pitchFamily="34" charset="0"/>
              </a:rPr>
              <a:t>contexts (such </a:t>
            </a:r>
            <a:r>
              <a:rPr lang="en-GB" sz="2800" dirty="0">
                <a:latin typeface="Century Gothic" panose="020B0502020202020204" pitchFamily="34" charset="0"/>
              </a:rPr>
              <a:t>as telling stories or </a:t>
            </a:r>
            <a:r>
              <a:rPr lang="en-GB" sz="2800" dirty="0" smtClean="0">
                <a:latin typeface="Century Gothic" panose="020B0502020202020204" pitchFamily="34" charset="0"/>
              </a:rPr>
              <a:t>singing songs</a:t>
            </a:r>
            <a:r>
              <a:rPr lang="en-GB" sz="2800" dirty="0">
                <a:latin typeface="Century Gothic" panose="020B0502020202020204" pitchFamily="34" charset="0"/>
              </a:rPr>
              <a:t>), read to the child (in the </a:t>
            </a:r>
            <a:r>
              <a:rPr lang="en-GB" sz="2800" dirty="0" smtClean="0">
                <a:latin typeface="Century Gothic" panose="020B0502020202020204" pitchFamily="34" charset="0"/>
              </a:rPr>
              <a:t>early years </a:t>
            </a:r>
            <a:r>
              <a:rPr lang="en-GB" sz="2800" dirty="0">
                <a:latin typeface="Century Gothic" panose="020B0502020202020204" pitchFamily="34" charset="0"/>
              </a:rPr>
              <a:t>and first year of school), </a:t>
            </a:r>
            <a:r>
              <a:rPr lang="en-GB" sz="2800" dirty="0" smtClean="0">
                <a:latin typeface="Century Gothic" panose="020B0502020202020204" pitchFamily="34" charset="0"/>
              </a:rPr>
              <a:t>and listen </a:t>
            </a:r>
            <a:r>
              <a:rPr lang="en-GB" sz="2800" dirty="0">
                <a:latin typeface="Century Gothic" panose="020B0502020202020204" pitchFamily="34" charset="0"/>
              </a:rPr>
              <a:t>to their child read (at age seven</a:t>
            </a:r>
            <a:r>
              <a:rPr lang="en-GB" sz="2800" dirty="0" smtClean="0">
                <a:latin typeface="Century Gothic" panose="020B0502020202020204" pitchFamily="34" charset="0"/>
              </a:rPr>
              <a:t>).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216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1640" y="1844824"/>
            <a:ext cx="6480720" cy="267765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entury Gothic" panose="020B0502020202020204" pitchFamily="34" charset="0"/>
              </a:rPr>
              <a:t>Parents</a:t>
            </a:r>
            <a:r>
              <a:rPr lang="en-GB" sz="2800" dirty="0">
                <a:latin typeface="Century Gothic" panose="020B0502020202020204" pitchFamily="34" charset="0"/>
              </a:rPr>
              <a:t>’ aspirations for their children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strongly predict their achievement,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as does parents’ self-efficacy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(the belief that they can make a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difference to their own lives through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their own actions and efforts</a:t>
            </a:r>
            <a:r>
              <a:rPr lang="en-GB" sz="2800" dirty="0" smtClean="0">
                <a:latin typeface="Century Gothic" panose="020B0502020202020204" pitchFamily="34" charset="0"/>
              </a:rPr>
              <a:t>).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17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268760"/>
            <a:ext cx="8036174" cy="397031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en-GB" sz="2800" b="1" dirty="0" smtClean="0">
              <a:latin typeface="Century Gothic" pitchFamily="34" charset="0"/>
            </a:endParaRPr>
          </a:p>
          <a:p>
            <a:endParaRPr lang="en-GB" sz="2800" b="1" dirty="0">
              <a:latin typeface="Century Gothic" pitchFamily="34" charset="0"/>
            </a:endParaRPr>
          </a:p>
          <a:p>
            <a:r>
              <a:rPr lang="en-GB" sz="2800" dirty="0" smtClean="0">
                <a:latin typeface="Century Gothic" pitchFamily="34" charset="0"/>
              </a:rPr>
              <a:t>In addition to the proven benefits for your </a:t>
            </a:r>
          </a:p>
          <a:p>
            <a:r>
              <a:rPr lang="en-GB" sz="2800" dirty="0" smtClean="0">
                <a:latin typeface="Century Gothic" pitchFamily="34" charset="0"/>
              </a:rPr>
              <a:t>child’s reading performance, sharing regular </a:t>
            </a:r>
          </a:p>
          <a:p>
            <a:r>
              <a:rPr lang="en-GB" sz="2800" dirty="0" smtClean="0">
                <a:latin typeface="Century Gothic" pitchFamily="34" charset="0"/>
              </a:rPr>
              <a:t>reading time with your child can maintain </a:t>
            </a:r>
          </a:p>
          <a:p>
            <a:r>
              <a:rPr lang="en-GB" sz="2800" dirty="0" smtClean="0">
                <a:latin typeface="Century Gothic" pitchFamily="34" charset="0"/>
              </a:rPr>
              <a:t>and strengthen the bond you have with your</a:t>
            </a:r>
          </a:p>
          <a:p>
            <a:r>
              <a:rPr lang="en-GB" sz="2800" dirty="0" smtClean="0">
                <a:latin typeface="Century Gothic" pitchFamily="34" charset="0"/>
              </a:rPr>
              <a:t> child as they grow up and become more</a:t>
            </a:r>
          </a:p>
          <a:p>
            <a:r>
              <a:rPr lang="en-GB" sz="2800" dirty="0" smtClean="0">
                <a:latin typeface="Century Gothic" pitchFamily="34" charset="0"/>
              </a:rPr>
              <a:t> independent.</a:t>
            </a:r>
          </a:p>
          <a:p>
            <a:r>
              <a:rPr lang="en-GB" sz="2800" dirty="0" smtClean="0">
                <a:latin typeface="Century Gothic" pitchFamily="34" charset="0"/>
              </a:rPr>
              <a:t> </a:t>
            </a:r>
            <a:endParaRPr lang="en-GB" sz="28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21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714" y="980728"/>
            <a:ext cx="8888972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latin typeface="Century Gothic" pitchFamily="34" charset="0"/>
              </a:rPr>
              <a:t>Sharing suggests equality.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 smtClean="0">
              <a:latin typeface="Century Gothic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latin typeface="Century Gothic" pitchFamily="34" charset="0"/>
              </a:rPr>
              <a:t> Aim to be equal partners in shared reading.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 smtClean="0">
              <a:latin typeface="Century Gothic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latin typeface="Century Gothic" pitchFamily="34" charset="0"/>
              </a:rPr>
              <a:t>Use wisdom that comes with age to guide.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>
              <a:latin typeface="Century Gothic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latin typeface="Century Gothic" pitchFamily="34" charset="0"/>
              </a:rPr>
              <a:t>Create an emotional space away from the day to day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>
              <a:latin typeface="Century Gothic" pitchFamily="34" charset="0"/>
            </a:endParaRPr>
          </a:p>
          <a:p>
            <a:r>
              <a:rPr lang="en-GB" sz="2400" dirty="0" smtClean="0">
                <a:latin typeface="Century Gothic" pitchFamily="34" charset="0"/>
              </a:rPr>
              <a:t>    – in other words, whatever mood either of you happens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>
              <a:latin typeface="Century Gothic" pitchFamily="34" charset="0"/>
            </a:endParaRPr>
          </a:p>
          <a:p>
            <a:r>
              <a:rPr lang="en-GB" sz="2400" dirty="0" smtClean="0">
                <a:latin typeface="Century Gothic" pitchFamily="34" charset="0"/>
              </a:rPr>
              <a:t>    to be in, when you read together, it is consistently calm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400" dirty="0">
              <a:latin typeface="Century Gothic" pitchFamily="34" charset="0"/>
            </a:endParaRPr>
          </a:p>
          <a:p>
            <a:r>
              <a:rPr lang="en-GB" sz="2400" dirty="0" smtClean="0">
                <a:latin typeface="Century Gothic" pitchFamily="34" charset="0"/>
              </a:rPr>
              <a:t>    and shared.</a:t>
            </a:r>
            <a:endParaRPr lang="en-GB" sz="24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320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301" y="4426455"/>
            <a:ext cx="1802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entury Gothic" pitchFamily="34" charset="0"/>
              </a:rPr>
              <a:t>resilience</a:t>
            </a:r>
            <a:endParaRPr lang="en-GB" sz="2800" dirty="0">
              <a:latin typeface="Century Gothic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59771" y="2438591"/>
            <a:ext cx="26901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entury Gothic" pitchFamily="34" charset="0"/>
              </a:rPr>
              <a:t>understanding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1515025" y="3018385"/>
            <a:ext cx="17796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entury Gothic" pitchFamily="34" charset="0"/>
              </a:rPr>
              <a:t>empathy</a:t>
            </a:r>
          </a:p>
        </p:txBody>
      </p:sp>
      <p:sp>
        <p:nvSpPr>
          <p:cNvPr id="5" name="Rectangle 4"/>
          <p:cNvSpPr/>
          <p:nvPr/>
        </p:nvSpPr>
        <p:spPr>
          <a:xfrm>
            <a:off x="845320" y="1705876"/>
            <a:ext cx="30620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 smtClean="0">
                <a:solidFill>
                  <a:prstClr val="black"/>
                </a:solidFill>
                <a:latin typeface="Century Gothic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entury Gothic" pitchFamily="34" charset="0"/>
              </a:rPr>
              <a:t>communication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674250" y="1000971"/>
            <a:ext cx="34612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 smtClean="0">
                <a:solidFill>
                  <a:prstClr val="black"/>
                </a:solidFill>
                <a:latin typeface="Century Gothic" pitchFamily="34" charset="0"/>
              </a:rPr>
              <a:t>shared </a:t>
            </a:r>
            <a:r>
              <a:rPr lang="en-GB" sz="2800" dirty="0">
                <a:solidFill>
                  <a:prstClr val="black"/>
                </a:solidFill>
                <a:latin typeface="Century Gothic" pitchFamily="34" charset="0"/>
              </a:rPr>
              <a:t>experience</a:t>
            </a:r>
          </a:p>
        </p:txBody>
      </p:sp>
      <p:sp>
        <p:nvSpPr>
          <p:cNvPr id="8" name="Rectangle 7"/>
          <p:cNvSpPr/>
          <p:nvPr/>
        </p:nvSpPr>
        <p:spPr>
          <a:xfrm>
            <a:off x="4894475" y="1000971"/>
            <a:ext cx="28216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 smtClean="0">
                <a:solidFill>
                  <a:prstClr val="black"/>
                </a:solidFill>
                <a:latin typeface="Century Gothic" pitchFamily="34" charset="0"/>
              </a:rPr>
              <a:t>shared </a:t>
            </a:r>
            <a:r>
              <a:rPr lang="en-GB" sz="2800" dirty="0">
                <a:solidFill>
                  <a:prstClr val="black"/>
                </a:solidFill>
                <a:latin typeface="Century Gothic" pitchFamily="34" charset="0"/>
              </a:rPr>
              <a:t>thinking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4925794" y="1732872"/>
            <a:ext cx="29979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 smtClean="0">
                <a:solidFill>
                  <a:prstClr val="black"/>
                </a:solidFill>
                <a:latin typeface="Century Gothic" pitchFamily="34" charset="0"/>
              </a:rPr>
              <a:t>self-confidence</a:t>
            </a:r>
            <a:endParaRPr lang="en-GB" sz="2800" dirty="0">
              <a:solidFill>
                <a:prstClr val="black"/>
              </a:solidFill>
              <a:latin typeface="Century Gothic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89378" y="2438591"/>
            <a:ext cx="38234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entury Gothic" pitchFamily="34" charset="0"/>
              </a:rPr>
              <a:t>d</a:t>
            </a:r>
            <a:r>
              <a:rPr lang="en-GB" sz="2800" dirty="0" smtClean="0">
                <a:solidFill>
                  <a:prstClr val="black"/>
                </a:solidFill>
                <a:latin typeface="Century Gothic" pitchFamily="34" charset="0"/>
              </a:rPr>
              <a:t>ecision-making </a:t>
            </a:r>
            <a:r>
              <a:rPr lang="en-GB" sz="2800" dirty="0">
                <a:solidFill>
                  <a:prstClr val="black"/>
                </a:solidFill>
                <a:latin typeface="Century Gothic" pitchFamily="34" charset="0"/>
              </a:rPr>
              <a:t>skills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95764" y="3738810"/>
            <a:ext cx="21611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entury Gothic" pitchFamily="34" charset="0"/>
              </a:rPr>
              <a:t>s</a:t>
            </a:r>
            <a:r>
              <a:rPr lang="en-GB" sz="2800" dirty="0" smtClean="0">
                <a:solidFill>
                  <a:prstClr val="black"/>
                </a:solidFill>
                <a:latin typeface="Century Gothic" pitchFamily="34" charset="0"/>
              </a:rPr>
              <a:t>elf-esteem</a:t>
            </a:r>
            <a:endParaRPr lang="en-GB" sz="2800" dirty="0">
              <a:solidFill>
                <a:prstClr val="black"/>
              </a:solidFill>
              <a:latin typeface="Century Gothic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987873" y="3703863"/>
            <a:ext cx="27943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 smtClean="0">
                <a:solidFill>
                  <a:prstClr val="black"/>
                </a:solidFill>
                <a:latin typeface="Century Gothic" pitchFamily="34" charset="0"/>
              </a:rPr>
              <a:t>authorial </a:t>
            </a:r>
            <a:r>
              <a:rPr lang="en-GB" sz="2800" dirty="0">
                <a:solidFill>
                  <a:prstClr val="black"/>
                </a:solidFill>
                <a:latin typeface="Century Gothic" pitchFamily="34" charset="0"/>
              </a:rPr>
              <a:t>voice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385982" y="5157192"/>
            <a:ext cx="2037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entury Gothic" pitchFamily="34" charset="0"/>
              </a:rPr>
              <a:t>reciprocity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64480" y="4426455"/>
            <a:ext cx="30540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l</a:t>
            </a:r>
            <a:r>
              <a:rPr lang="en-GB" sz="2800" dirty="0" smtClean="0">
                <a:latin typeface="Century Gothic" panose="020B0502020202020204" pitchFamily="34" charset="0"/>
              </a:rPr>
              <a:t>ine of argument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43926" y="3051761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entury Gothic" panose="020B0502020202020204" pitchFamily="34" charset="0"/>
              </a:rPr>
              <a:t>viewpoint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43926" y="5157192"/>
            <a:ext cx="2133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entury Gothic" panose="020B0502020202020204" pitchFamily="34" charset="0"/>
              </a:rPr>
              <a:t>coherence</a:t>
            </a:r>
            <a:endParaRPr lang="en-GB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67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9552" y="980728"/>
            <a:ext cx="79208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 smtClean="0">
                <a:solidFill>
                  <a:prstClr val="black"/>
                </a:solidFill>
                <a:latin typeface="Century Gothic" pitchFamily="34" charset="0"/>
              </a:rPr>
              <a:t>Sharing a regular reading time with your child  is preparing them </a:t>
            </a:r>
            <a:r>
              <a:rPr lang="en-GB" sz="2800" dirty="0">
                <a:solidFill>
                  <a:prstClr val="black"/>
                </a:solidFill>
                <a:latin typeface="Century Gothic" pitchFamily="34" charset="0"/>
              </a:rPr>
              <a:t>for </a:t>
            </a:r>
            <a:r>
              <a:rPr lang="en-GB" sz="2800" dirty="0" smtClean="0">
                <a:solidFill>
                  <a:prstClr val="black"/>
                </a:solidFill>
                <a:latin typeface="Century Gothic" pitchFamily="34" charset="0"/>
              </a:rPr>
              <a:t>life: </a:t>
            </a:r>
          </a:p>
          <a:p>
            <a:pPr lvl="0"/>
            <a:endParaRPr lang="en-GB" sz="2800" dirty="0">
              <a:solidFill>
                <a:prstClr val="black"/>
              </a:solidFill>
              <a:latin typeface="Century Gothic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Century Gothic" pitchFamily="34" charset="0"/>
              </a:rPr>
              <a:t>reading together </a:t>
            </a:r>
            <a:r>
              <a:rPr lang="en-GB" sz="2400" dirty="0">
                <a:solidFill>
                  <a:prstClr val="black"/>
                </a:solidFill>
                <a:latin typeface="Century Gothic" pitchFamily="34" charset="0"/>
              </a:rPr>
              <a:t>allows </a:t>
            </a:r>
            <a:r>
              <a:rPr lang="en-GB" sz="2400" dirty="0" smtClean="0">
                <a:solidFill>
                  <a:prstClr val="black"/>
                </a:solidFill>
                <a:latin typeface="Century Gothic" pitchFamily="34" charset="0"/>
              </a:rPr>
              <a:t>you to introduce your child to a variety of </a:t>
            </a:r>
            <a:r>
              <a:rPr lang="en-GB" sz="2400" dirty="0">
                <a:solidFill>
                  <a:prstClr val="black"/>
                </a:solidFill>
                <a:latin typeface="Century Gothic" pitchFamily="34" charset="0"/>
              </a:rPr>
              <a:t>ideas and experiences </a:t>
            </a:r>
            <a:r>
              <a:rPr lang="en-GB" sz="2400" dirty="0" smtClean="0">
                <a:solidFill>
                  <a:prstClr val="black"/>
                </a:solidFill>
                <a:latin typeface="Century Gothic" pitchFamily="34" charset="0"/>
              </a:rPr>
              <a:t>within the safe </a:t>
            </a:r>
            <a:r>
              <a:rPr lang="en-GB" sz="2400" dirty="0">
                <a:solidFill>
                  <a:prstClr val="black"/>
                </a:solidFill>
                <a:latin typeface="Century Gothic" pitchFamily="34" charset="0"/>
              </a:rPr>
              <a:t>confines of </a:t>
            </a:r>
            <a:r>
              <a:rPr lang="en-GB" sz="2400" dirty="0" smtClean="0">
                <a:solidFill>
                  <a:prstClr val="black"/>
                </a:solidFill>
                <a:latin typeface="Century Gothic" pitchFamily="34" charset="0"/>
              </a:rPr>
              <a:t>fiction or non-fiction and within the shared ‘safe’ experience </a:t>
            </a:r>
            <a:r>
              <a:rPr lang="en-GB" sz="2400" dirty="0">
                <a:solidFill>
                  <a:prstClr val="black"/>
                </a:solidFill>
                <a:latin typeface="Century Gothic" pitchFamily="34" charset="0"/>
              </a:rPr>
              <a:t>of reading with </a:t>
            </a:r>
            <a:r>
              <a:rPr lang="en-GB" sz="2400" dirty="0" smtClean="0">
                <a:solidFill>
                  <a:prstClr val="black"/>
                </a:solidFill>
                <a:latin typeface="Century Gothic" pitchFamily="34" charset="0"/>
              </a:rPr>
              <a:t>a parent.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endParaRPr lang="en-GB" sz="2400" dirty="0" smtClean="0">
              <a:solidFill>
                <a:prstClr val="black"/>
              </a:solidFill>
              <a:latin typeface="Century Gothic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Century Gothic" pitchFamily="34" charset="0"/>
              </a:rPr>
              <a:t>issues can be faced and discussed and coping strategies developed in preparation for any similar experiences which might occur in reality.</a:t>
            </a:r>
            <a:endParaRPr lang="en-GB" sz="2400" dirty="0">
              <a:solidFill>
                <a:prstClr val="black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12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988840"/>
            <a:ext cx="8424936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entury Gothic" pitchFamily="34" charset="0"/>
              </a:rPr>
              <a:t>Reading together is not only educationally </a:t>
            </a:r>
          </a:p>
          <a:p>
            <a:r>
              <a:rPr lang="en-GB" sz="2800" dirty="0" smtClean="0">
                <a:latin typeface="Century Gothic" pitchFamily="34" charset="0"/>
              </a:rPr>
              <a:t>beneficial; it also prepares your child for life and it is a great way to maintain and strengthen your bond as your child grows up.</a:t>
            </a:r>
          </a:p>
        </p:txBody>
      </p:sp>
    </p:spTree>
    <p:extLst>
      <p:ext uri="{BB962C8B-B14F-4D97-AF65-F5344CB8AC3E}">
        <p14:creationId xmlns:p14="http://schemas.microsoft.com/office/powerpoint/2010/main" val="126375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0565" y="1340768"/>
            <a:ext cx="5976664" cy="547842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400" b="1" dirty="0"/>
              <a:t>Key research</a:t>
            </a:r>
          </a:p>
          <a:p>
            <a:r>
              <a:rPr lang="en-GB" sz="1400" b="1" dirty="0"/>
              <a:t>summaries and </a:t>
            </a:r>
            <a:r>
              <a:rPr lang="en-GB" sz="1400" b="1" dirty="0" smtClean="0"/>
              <a:t>reading</a:t>
            </a:r>
          </a:p>
          <a:p>
            <a:r>
              <a:rPr lang="en-GB" sz="1400" i="1" dirty="0" smtClean="0"/>
              <a:t>Reading to Children has Long </a:t>
            </a:r>
            <a:r>
              <a:rPr lang="en-GB" sz="1400" i="1" dirty="0"/>
              <a:t>I</a:t>
            </a:r>
            <a:r>
              <a:rPr lang="en-GB" sz="1400" i="1" dirty="0" smtClean="0"/>
              <a:t>mpact</a:t>
            </a:r>
            <a:r>
              <a:rPr lang="en-GB" sz="1400" dirty="0" smtClean="0"/>
              <a:t>. OECD study (2011) reported on BBC news.</a:t>
            </a:r>
            <a:endParaRPr lang="en-GB" sz="1400" dirty="0"/>
          </a:p>
          <a:p>
            <a:r>
              <a:rPr lang="en-GB" sz="1400" dirty="0" err="1"/>
              <a:t>Desforges</a:t>
            </a:r>
            <a:r>
              <a:rPr lang="en-GB" sz="1400" dirty="0"/>
              <a:t>, C. and </a:t>
            </a:r>
            <a:r>
              <a:rPr lang="en-GB" sz="1400" dirty="0" err="1"/>
              <a:t>Abouchar</a:t>
            </a:r>
            <a:r>
              <a:rPr lang="en-GB" sz="1400" dirty="0"/>
              <a:t>, A. (2003)</a:t>
            </a:r>
          </a:p>
          <a:p>
            <a:r>
              <a:rPr lang="en-GB" sz="1400" i="1" dirty="0"/>
              <a:t>The Impact of Parental Involvement,</a:t>
            </a:r>
          </a:p>
          <a:p>
            <a:r>
              <a:rPr lang="en-GB" sz="1400" i="1" dirty="0"/>
              <a:t>Parental Support and Family Education</a:t>
            </a:r>
          </a:p>
          <a:p>
            <a:r>
              <a:rPr lang="en-GB" sz="1400" i="1" dirty="0"/>
              <a:t>on Pupil Achievements and Adjustment:</a:t>
            </a:r>
          </a:p>
          <a:p>
            <a:r>
              <a:rPr lang="en-GB" sz="1400" i="1" dirty="0"/>
              <a:t>A Literature Review. </a:t>
            </a:r>
            <a:r>
              <a:rPr lang="en-GB" sz="1400" dirty="0"/>
              <a:t>London: DfES</a:t>
            </a:r>
          </a:p>
          <a:p>
            <a:r>
              <a:rPr lang="en-GB" sz="1400" dirty="0"/>
              <a:t>Goodall, J. et al (2011) </a:t>
            </a:r>
            <a:r>
              <a:rPr lang="en-GB" sz="1400" i="1" dirty="0"/>
              <a:t>Review of best </a:t>
            </a:r>
            <a:r>
              <a:rPr lang="en-GB" sz="1400" i="1" dirty="0" smtClean="0"/>
              <a:t>practice in </a:t>
            </a:r>
            <a:r>
              <a:rPr lang="en-GB" sz="1400" i="1" dirty="0"/>
              <a:t>parental engagement. </a:t>
            </a:r>
            <a:r>
              <a:rPr lang="en-GB" sz="1400" dirty="0"/>
              <a:t>London: </a:t>
            </a:r>
            <a:r>
              <a:rPr lang="en-GB" sz="1400" dirty="0" err="1"/>
              <a:t>DfE</a:t>
            </a:r>
            <a:endParaRPr lang="en-GB" sz="1400" dirty="0"/>
          </a:p>
          <a:p>
            <a:r>
              <a:rPr lang="en-GB" sz="1400" dirty="0"/>
              <a:t>Goodman, A. and Clegg, P. (2010) </a:t>
            </a:r>
            <a:r>
              <a:rPr lang="en-GB" sz="1400" i="1" dirty="0"/>
              <a:t>Poorer</a:t>
            </a:r>
          </a:p>
          <a:p>
            <a:r>
              <a:rPr lang="en-GB" sz="1400" i="1" dirty="0"/>
              <a:t>children’s educational attainment: how</a:t>
            </a:r>
          </a:p>
          <a:p>
            <a:r>
              <a:rPr lang="en-GB" sz="1400" i="1" dirty="0"/>
              <a:t>important are attitudes and behaviour?</a:t>
            </a:r>
          </a:p>
          <a:p>
            <a:r>
              <a:rPr lang="en-GB" sz="1400" dirty="0"/>
              <a:t>Joseph Rowntree Foundation</a:t>
            </a:r>
          </a:p>
          <a:p>
            <a:r>
              <a:rPr lang="en-GB" sz="1400" dirty="0"/>
              <a:t>Harris, A. and Goodall, J. (2007) </a:t>
            </a:r>
            <a:r>
              <a:rPr lang="en-GB" sz="1400" i="1" dirty="0"/>
              <a:t>Engaging</a:t>
            </a:r>
          </a:p>
          <a:p>
            <a:r>
              <a:rPr lang="en-GB" sz="1400" i="1" dirty="0"/>
              <a:t>parents in raising achievement – Do</a:t>
            </a:r>
          </a:p>
          <a:p>
            <a:r>
              <a:rPr lang="en-GB" sz="1400" i="1" dirty="0"/>
              <a:t>parents know they matter? </a:t>
            </a:r>
            <a:r>
              <a:rPr lang="en-GB" sz="1400" dirty="0"/>
              <a:t>London: DCSF</a:t>
            </a:r>
          </a:p>
          <a:p>
            <a:r>
              <a:rPr lang="en-GB" sz="1400" dirty="0"/>
              <a:t>Organisation for Economic Co-operation</a:t>
            </a:r>
          </a:p>
          <a:p>
            <a:r>
              <a:rPr lang="en-GB" sz="1400" dirty="0"/>
              <a:t>and Development (2012) </a:t>
            </a:r>
            <a:r>
              <a:rPr lang="en-GB" sz="1400" i="1" dirty="0"/>
              <a:t>PISA – Let’s</a:t>
            </a:r>
          </a:p>
          <a:p>
            <a:r>
              <a:rPr lang="en-GB" sz="1400" i="1" dirty="0"/>
              <a:t>Read Them a Story! The Parent</a:t>
            </a:r>
          </a:p>
          <a:p>
            <a:r>
              <a:rPr lang="en-GB" sz="1400" i="1" dirty="0"/>
              <a:t>Factor in Education. </a:t>
            </a:r>
            <a:r>
              <a:rPr lang="en-GB" sz="1400" dirty="0"/>
              <a:t>PISA , OECD.</a:t>
            </a:r>
          </a:p>
          <a:p>
            <a:r>
              <a:rPr lang="en-GB" sz="1400" dirty="0"/>
              <a:t>Sylva, K. et al (2004) </a:t>
            </a:r>
            <a:r>
              <a:rPr lang="en-GB" sz="1400" i="1" dirty="0"/>
              <a:t>The Effective</a:t>
            </a:r>
          </a:p>
          <a:p>
            <a:r>
              <a:rPr lang="en-GB" sz="1400" i="1" dirty="0"/>
              <a:t>Provision of Pre-School Education (EPPE)</a:t>
            </a:r>
          </a:p>
          <a:p>
            <a:r>
              <a:rPr lang="en-GB" sz="1400" i="1" dirty="0"/>
              <a:t>Project: Final Report. </a:t>
            </a:r>
            <a:r>
              <a:rPr lang="en-GB" sz="1400" dirty="0"/>
              <a:t>London: DfES</a:t>
            </a:r>
          </a:p>
        </p:txBody>
      </p:sp>
    </p:spTree>
    <p:extLst>
      <p:ext uri="{BB962C8B-B14F-4D97-AF65-F5344CB8AC3E}">
        <p14:creationId xmlns:p14="http://schemas.microsoft.com/office/powerpoint/2010/main" val="142477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360</TotalTime>
  <Words>841</Words>
  <Application>Microsoft Office PowerPoint</Application>
  <PresentationFormat>On-screen Show (4:3)</PresentationFormat>
  <Paragraphs>102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Flow</vt:lpstr>
      <vt:lpstr>Reading with my child:  a shared experience.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That reading feeling</dc:title>
  <dc:creator>Ben</dc:creator>
  <cp:lastModifiedBy>Laura Newton</cp:lastModifiedBy>
  <cp:revision>39</cp:revision>
  <cp:lastPrinted>2014-01-20T10:13:23Z</cp:lastPrinted>
  <dcterms:created xsi:type="dcterms:W3CDTF">2014-01-19T17:27:07Z</dcterms:created>
  <dcterms:modified xsi:type="dcterms:W3CDTF">2014-01-21T08:29:08Z</dcterms:modified>
</cp:coreProperties>
</file>